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72" r:id="rId9"/>
    <p:sldId id="264" r:id="rId10"/>
    <p:sldId id="265" r:id="rId11"/>
    <p:sldId id="266" r:id="rId12"/>
    <p:sldId id="267" r:id="rId13"/>
    <p:sldId id="263" r:id="rId14"/>
    <p:sldId id="268" r:id="rId15"/>
    <p:sldId id="269" r:id="rId16"/>
    <p:sldId id="270" r:id="rId17"/>
    <p:sldId id="271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120" y="3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A650C1-78C6-47DB-A67B-3429C905C3A8}" type="datetimeFigureOut">
              <a:rPr lang="en-US" smtClean="0"/>
              <a:t>10/25/2020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1D1175-C4C3-4263-839D-A63454CA57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1765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5DD4B-F036-4F97-A9BA-C912C56001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5F3F82-276F-4633-A9D2-F21FB51A45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61336C-196A-47DC-B96E-AF29FA6A45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3556C-4FDC-4191-BF93-BF4F1355F9E4}" type="datetime1">
              <a:rPr lang="en-US" smtClean="0"/>
              <a:t>10/25/2020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8AE198-B287-43E1-8960-7AD01FA286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Optimized Learning with Virtual Reality | Codey Winslow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437F16-DBD5-4D94-8CEA-F1DB2E664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E8F4A-A8D8-4BCE-BD14-867A53E5A6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4996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023673-6CE6-4D99-8F77-1A7E1E948A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338DB1A-F49B-412D-A3FA-4146DF7C0A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3D0815-E96E-4A18-9F88-88195A138A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B346D-CF35-4E62-BEAC-EF3A9AFF4170}" type="datetime1">
              <a:rPr lang="en-US" smtClean="0"/>
              <a:t>10/25/2020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043212-482D-4C58-B3F1-65AF103CE5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Optimized Learning with Virtual Reality | Codey Winslow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8D7D68-14D1-4238-A21B-2DAAE0A0B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E8F4A-A8D8-4BCE-BD14-867A53E5A6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3595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5F10624-8DC6-4904-9791-10C565F4BB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BBFB6D-293C-4B66-8D63-A9F31C1E50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504C54-0082-4A25-8AE2-C968F5A4D8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44AAB0-772A-4E77-8286-EF92150979CD}" type="datetime1">
              <a:rPr lang="en-US" smtClean="0"/>
              <a:t>10/25/2020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11BFC7-BAC3-48FD-AD75-A42EBA0A69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Optimized Learning with Virtual Reality | Codey Winslow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4638A0-00A7-42D2-B380-DABB67CC4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E8F4A-A8D8-4BCE-BD14-867A53E5A6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0361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5F31C-3CF3-4BFC-974B-A480CE3C0C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7992BE-D2E0-41EF-BDF5-250F04759F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E470C7-3F57-4115-893E-0DE004BBA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9FEDF8-8847-4127-8495-6B183807DE1B}" type="datetime1">
              <a:rPr lang="en-US" smtClean="0"/>
              <a:t>10/25/2020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B85654-3E0D-4F8F-AA7F-478C82840E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Optimized Learning with Virtual Reality | Codey Winslow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E0E834-656B-4B10-B91C-45F53BEC1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E8F4A-A8D8-4BCE-BD14-867A53E5A6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569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81F76-C5FC-447F-8645-97981880E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07F81A-FFEF-4C04-8A55-FA8DE67E15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D57933-4417-4D09-B2D1-4535D30EAA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FAF36-EE99-4783-8103-DCB447D84AA3}" type="datetime1">
              <a:rPr lang="en-US" smtClean="0"/>
              <a:t>10/25/2020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0F6877-1BD8-4062-9D67-0BD0B8F3B4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Optimized Learning with Virtual Reality | Codey Winslow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4720BE-6ACB-4B30-A64A-0DB267D03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E8F4A-A8D8-4BCE-BD14-867A53E5A6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0219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C1CCC7-C36E-4577-B3E2-FAD8337453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C607F9-334A-403F-8D9A-13CEAFC3752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D57332-0BCB-4DBE-9B4B-6FE4AADB3C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C7D74A-1649-4201-88DD-A48E09D8CE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9044A0-95B1-49EC-B56D-83BC65600A8B}" type="datetime1">
              <a:rPr lang="en-US" smtClean="0"/>
              <a:t>10/25/2020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B7B124-B86A-49F0-BF3D-16984C0753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Optimized Learning with Virtual Reality | Codey Winslow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32021D-1772-4AA3-9FFB-47E799A487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E8F4A-A8D8-4BCE-BD14-867A53E5A6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0554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02133B-F5B0-474C-9C7E-3E6B43F2B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AF4E65-B2B2-4C96-BA8D-C4A237570F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4A6F70-EFD8-4031-8265-A0107FB733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444E4A1-294F-468D-AD0A-DD9EBFBFD07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AE2B3E7-85B4-4B86-B5DA-CC26D3F1B7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F641A1F-9E73-43DE-A52C-D181A4D797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7B38F-F0C8-4A5F-A4C9-AE12567D246F}" type="datetime1">
              <a:rPr lang="en-US" smtClean="0"/>
              <a:t>10/25/2020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DE85FE9-7E1C-4893-8050-1C8FD184E3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Optimized Learning with Virtual Reality | Codey Winslow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FFEFE51-FE9B-45DC-8C50-E18B633FA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E8F4A-A8D8-4BCE-BD14-867A53E5A6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6489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A27AD7-305E-45C2-81FF-DCA24B419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3811C42-7781-4095-A694-9BF5817F11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80831-7C6D-4184-8930-61052D8A7B0C}" type="datetime1">
              <a:rPr lang="en-US" smtClean="0"/>
              <a:t>10/25/2020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F52652-C2B4-4ADB-A39B-EE45A4ACE2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Optimized Learning with Virtual Reality | Codey Winslow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9BEEBF-35B0-47D8-A586-8EC0CA325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E8F4A-A8D8-4BCE-BD14-867A53E5A6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6980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DEC932E-3AC4-4838-BCF9-6C20A307C9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574E87-8B7F-4B24-A525-E9E3E5810CA1}" type="datetime1">
              <a:rPr lang="en-US" smtClean="0"/>
              <a:t>10/25/2020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9BB4B26-452D-48E7-8B15-5E1293773E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Optimized Learning with Virtual Reality | Codey Winslow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87D66F-CA7D-4EB0-B498-D74108170C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E8F4A-A8D8-4BCE-BD14-867A53E5A6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7175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A0D27-8FC7-4816-A463-B9AFF83E5F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E1E6C8-B810-4577-821F-FE7D716F4E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DC7DB7-1E25-42E6-8812-7255778CB4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7ECAB0-4F9B-4D7F-970C-254900748C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D4D348-0D5D-4BE7-8BB5-69B3CEE99BC5}" type="datetime1">
              <a:rPr lang="en-US" smtClean="0"/>
              <a:t>10/25/2020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C79EBD-DE19-4E7C-882D-181D00F81E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Optimized Learning with Virtual Reality | Codey Winslow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FD91E5-0C97-4AF7-AB31-CA75772CB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E8F4A-A8D8-4BCE-BD14-867A53E5A6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5963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34C29-BA92-4FFB-B191-4F1402443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615F5F1-2208-4A0F-BF89-61498B037F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4FBE94-80A2-4CEE-95D5-CD14469888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5B127A-CDAD-4C41-A391-5D4C3C0F0A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75BFDA-250A-41E4-9E37-A8D45AA67DF8}" type="datetime1">
              <a:rPr lang="en-US" smtClean="0"/>
              <a:t>10/25/2020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E167E6-81DA-4B2A-B6FA-08C5CC0EE1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Optimized Learning with Virtual Reality | Codey Winslow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7A436F-D4DD-462C-819E-C5A2EBABEA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E8F4A-A8D8-4BCE-BD14-867A53E5A6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3724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F9ABB25-A7AD-4C29-B5AD-F9A249413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40CD08-06B1-4A60-8FA1-5600E0F43E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FF4DE0-707A-4B98-AF6E-7F49E231B16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EFD49B-710E-4264-97FD-7DEDE3D5C9EB}" type="datetime1">
              <a:rPr lang="en-US" smtClean="0"/>
              <a:t>10/25/2020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5DF961-F94F-467B-A90F-A140F34D87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Optimized Learning with Virtual Reality | Codey Winslow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8561A9-8961-40EF-A884-118653BEDF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7E8F4A-A8D8-4BCE-BD14-867A53E5A6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1305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gif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jpg"/><Relationship Id="rId4" Type="http://schemas.openxmlformats.org/officeDocument/2006/relationships/image" Target="../media/image33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jp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oguefitness.com/media/catalog/product/cache/1/rogue_header_2015/844x/472321edac810f9b2465a359d8cdc0b5/x/x/xx10873-lg.jpg" TargetMode="External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jpg"/><Relationship Id="rId5" Type="http://schemas.openxmlformats.org/officeDocument/2006/relationships/image" Target="../media/image2.jpg"/><Relationship Id="rId4" Type="http://schemas.openxmlformats.org/officeDocument/2006/relationships/hyperlink" Target="https://i.stack.imgur.com/zJykV.jpg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3C47C2-33A2-44B2-BEAB-FEB679075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3324"/>
            <a:ext cx="12192000" cy="6861324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3">
            <a:extLst>
              <a:ext uri="{FF2B5EF4-FFF2-40B4-BE49-F238E27FC236}">
                <a16:creationId xmlns:a16="http://schemas.microsoft.com/office/drawing/2014/main" id="{AD182BA8-54AD-4D9F-8264-B0FA8BB47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246925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6">
            <a:extLst>
              <a:ext uri="{FF2B5EF4-FFF2-40B4-BE49-F238E27FC236}">
                <a16:creationId xmlns:a16="http://schemas.microsoft.com/office/drawing/2014/main" id="{4ED83379-0499-45E1-AB78-6AA230F96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479"/>
            <a:ext cx="9324977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C31504-9C82-4E4A-A26F-AB38F7DD1B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672" y="962246"/>
            <a:ext cx="6437700" cy="2611967"/>
          </a:xfrm>
        </p:spPr>
        <p:txBody>
          <a:bodyPr anchor="b">
            <a:normAutofit/>
          </a:bodyPr>
          <a:lstStyle/>
          <a:p>
            <a:pPr algn="l"/>
            <a:r>
              <a:rPr lang="en-US" sz="5400" dirty="0"/>
              <a:t>Optimized Learning with Virtual Reality</a:t>
            </a:r>
            <a:br>
              <a:rPr lang="en-US" sz="5400" dirty="0"/>
            </a:br>
            <a:r>
              <a:rPr lang="en-US" sz="3600" dirty="0"/>
              <a:t>Summer 2020</a:t>
            </a:r>
            <a:endParaRPr lang="en-US" sz="5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8E39AF-825E-48C9-A777-E37690673F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4672" y="3719618"/>
            <a:ext cx="4167376" cy="1155525"/>
          </a:xfrm>
        </p:spPr>
        <p:txBody>
          <a:bodyPr anchor="t">
            <a:normAutofit/>
          </a:bodyPr>
          <a:lstStyle/>
          <a:p>
            <a:pPr algn="l"/>
            <a:r>
              <a:rPr lang="en-US" sz="2000" dirty="0"/>
              <a:t>Codey Winslow</a:t>
            </a:r>
          </a:p>
          <a:p>
            <a:pPr algn="l"/>
            <a:r>
              <a:rPr lang="en-US" sz="2000" dirty="0"/>
              <a:t>Dr. Philip Howard</a:t>
            </a:r>
          </a:p>
        </p:txBody>
      </p:sp>
      <p:pic>
        <p:nvPicPr>
          <p:cNvPr id="5" name="Picture 4" descr="A picture containing shape&#10;&#10;Description automatically generated">
            <a:extLst>
              <a:ext uri="{FF2B5EF4-FFF2-40B4-BE49-F238E27FC236}">
                <a16:creationId xmlns:a16="http://schemas.microsoft.com/office/drawing/2014/main" id="{DFB88C4F-6F3A-4ECE-A0EF-DA95332D3A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7894" y="3082234"/>
            <a:ext cx="3768013" cy="3768013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1E396D-7D78-488B-B632-39F499C6FB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E8F4A-A8D8-4BCE-BD14-867A53E5A608}" type="slidenum">
              <a:rPr lang="en-US" smtClean="0"/>
              <a:t>1</a:t>
            </a:fld>
            <a:endParaRPr lang="en-US"/>
          </a:p>
        </p:txBody>
      </p:sp>
      <p:sp>
        <p:nvSpPr>
          <p:cNvPr id="11" name="Footer Placeholder 14">
            <a:extLst>
              <a:ext uri="{FF2B5EF4-FFF2-40B4-BE49-F238E27FC236}">
                <a16:creationId xmlns:a16="http://schemas.microsoft.com/office/drawing/2014/main" id="{1CFE18BA-FB7C-496F-8EA7-4663772FC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046" y="6515741"/>
            <a:ext cx="4618843" cy="365125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</a:rPr>
              <a:t>2020 | Optimized Learning with Virtual Reality | Codey Winslow</a:t>
            </a:r>
          </a:p>
        </p:txBody>
      </p:sp>
    </p:spTree>
    <p:extLst>
      <p:ext uri="{BB962C8B-B14F-4D97-AF65-F5344CB8AC3E}">
        <p14:creationId xmlns:p14="http://schemas.microsoft.com/office/powerpoint/2010/main" val="36912761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3C47C2-33A2-44B2-BEAB-FEB679075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3324"/>
            <a:ext cx="12192000" cy="6861324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3">
            <a:extLst>
              <a:ext uri="{FF2B5EF4-FFF2-40B4-BE49-F238E27FC236}">
                <a16:creationId xmlns:a16="http://schemas.microsoft.com/office/drawing/2014/main" id="{AD182BA8-54AD-4D9F-8264-B0FA8BB47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246925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6">
            <a:extLst>
              <a:ext uri="{FF2B5EF4-FFF2-40B4-BE49-F238E27FC236}">
                <a16:creationId xmlns:a16="http://schemas.microsoft.com/office/drawing/2014/main" id="{4ED83379-0499-45E1-AB78-6AA230F96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479"/>
            <a:ext cx="9324977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Picture 10" descr="A picture containing shape&#10;&#10;Description automatically generated">
            <a:extLst>
              <a:ext uri="{FF2B5EF4-FFF2-40B4-BE49-F238E27FC236}">
                <a16:creationId xmlns:a16="http://schemas.microsoft.com/office/drawing/2014/main" id="{CF97970A-201B-42F5-8DFF-6AD5250FB3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5626" y="5347168"/>
            <a:ext cx="1510832" cy="1510832"/>
          </a:xfrm>
          <a:prstGeom prst="rect">
            <a:avLst/>
          </a:prstGeom>
        </p:spPr>
      </p:pic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B7B5D675-E16D-4B3A-B978-443DC50AC4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046" y="6515741"/>
            <a:ext cx="4618843" cy="365125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</a:rPr>
              <a:t>2020 | Optimized Learning with Virtual Reality | Codey Winslow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19A6835-55A4-4118-A731-ABCC018E9A60}"/>
              </a:ext>
            </a:extLst>
          </p:cNvPr>
          <p:cNvSpPr txBox="1"/>
          <p:nvPr/>
        </p:nvSpPr>
        <p:spPr>
          <a:xfrm>
            <a:off x="422939" y="557664"/>
            <a:ext cx="80030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Implementing VR Behavior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65FA837-CAFF-4840-AA48-5AB278A6AB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478" y="1304622"/>
            <a:ext cx="1047896" cy="101931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B12A0CC-478F-433B-ADDC-D20308A6E3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607" y="2704128"/>
            <a:ext cx="4065720" cy="3811613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5CFB0BF-78CB-4309-9029-B4FAF59DE34E}"/>
              </a:ext>
            </a:extLst>
          </p:cNvPr>
          <p:cNvCxnSpPr>
            <a:cxnSpLocks/>
          </p:cNvCxnSpPr>
          <p:nvPr/>
        </p:nvCxnSpPr>
        <p:spPr>
          <a:xfrm>
            <a:off x="1065402" y="1823693"/>
            <a:ext cx="1651612" cy="400665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A screenshot of a computer&#10;&#10;Description automatically generated">
            <a:extLst>
              <a:ext uri="{FF2B5EF4-FFF2-40B4-BE49-F238E27FC236}">
                <a16:creationId xmlns:a16="http://schemas.microsoft.com/office/drawing/2014/main" id="{2E289183-9880-4B4D-9B1A-398F0C5DA5A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83" t="9204" r="20204" b="34168"/>
          <a:stretch/>
        </p:blipFill>
        <p:spPr>
          <a:xfrm>
            <a:off x="6646199" y="1585461"/>
            <a:ext cx="5144820" cy="2709644"/>
          </a:xfrm>
          <a:prstGeom prst="rect">
            <a:avLst/>
          </a:prstGeom>
        </p:spPr>
      </p:pic>
      <p:sp>
        <p:nvSpPr>
          <p:cNvPr id="17" name="Arrow: Right 16">
            <a:extLst>
              <a:ext uri="{FF2B5EF4-FFF2-40B4-BE49-F238E27FC236}">
                <a16:creationId xmlns:a16="http://schemas.microsoft.com/office/drawing/2014/main" id="{01AA0948-1812-41A2-85FC-EF38E5B1216D}"/>
              </a:ext>
            </a:extLst>
          </p:cNvPr>
          <p:cNvSpPr/>
          <p:nvPr/>
        </p:nvSpPr>
        <p:spPr>
          <a:xfrm>
            <a:off x="4857226" y="2940283"/>
            <a:ext cx="1238774" cy="880844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5593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3C47C2-33A2-44B2-BEAB-FEB679075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3324"/>
            <a:ext cx="12192000" cy="6861324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3">
            <a:extLst>
              <a:ext uri="{FF2B5EF4-FFF2-40B4-BE49-F238E27FC236}">
                <a16:creationId xmlns:a16="http://schemas.microsoft.com/office/drawing/2014/main" id="{AD182BA8-54AD-4D9F-8264-B0FA8BB47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246925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6">
            <a:extLst>
              <a:ext uri="{FF2B5EF4-FFF2-40B4-BE49-F238E27FC236}">
                <a16:creationId xmlns:a16="http://schemas.microsoft.com/office/drawing/2014/main" id="{4ED83379-0499-45E1-AB78-6AA230F96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479"/>
            <a:ext cx="9324977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Picture 10" descr="A picture containing shape&#10;&#10;Description automatically generated">
            <a:extLst>
              <a:ext uri="{FF2B5EF4-FFF2-40B4-BE49-F238E27FC236}">
                <a16:creationId xmlns:a16="http://schemas.microsoft.com/office/drawing/2014/main" id="{CF97970A-201B-42F5-8DFF-6AD5250FB3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5626" y="5347168"/>
            <a:ext cx="1510832" cy="1510832"/>
          </a:xfrm>
          <a:prstGeom prst="rect">
            <a:avLst/>
          </a:prstGeom>
        </p:spPr>
      </p:pic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B7B5D675-E16D-4B3A-B978-443DC50AC4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046" y="6515741"/>
            <a:ext cx="4618843" cy="365125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</a:rPr>
              <a:t>2020 | Optimized Learning with Virtual Reality | Codey Winslow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F2C633B-AA38-41D9-B5E6-765AC11D6120}"/>
              </a:ext>
            </a:extLst>
          </p:cNvPr>
          <p:cNvSpPr txBox="1"/>
          <p:nvPr/>
        </p:nvSpPr>
        <p:spPr>
          <a:xfrm>
            <a:off x="422939" y="557664"/>
            <a:ext cx="91153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Implementing VR Behavior - Touchscreen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C8C047E-DDA9-4B4B-AB16-1412A14B05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2087" y="2282905"/>
            <a:ext cx="3518424" cy="228909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318CA06-84B6-430C-AA93-E5175259E1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808" y="2254811"/>
            <a:ext cx="2254910" cy="327166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549F617-7829-465B-A587-2A922EAFED5D}"/>
              </a:ext>
            </a:extLst>
          </p:cNvPr>
          <p:cNvSpPr txBox="1"/>
          <p:nvPr/>
        </p:nvSpPr>
        <p:spPr>
          <a:xfrm>
            <a:off x="418679" y="1820335"/>
            <a:ext cx="2823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Touchscreen Button Collider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FA63DC-66B4-4576-A3F6-001CA7F43CF7}"/>
              </a:ext>
            </a:extLst>
          </p:cNvPr>
          <p:cNvSpPr txBox="1"/>
          <p:nvPr/>
        </p:nvSpPr>
        <p:spPr>
          <a:xfrm>
            <a:off x="3590488" y="1836682"/>
            <a:ext cx="15156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Hand colliders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FB86DF9-E000-4706-B51E-FF58AF91D9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19717" y="2282905"/>
            <a:ext cx="3610479" cy="154326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30EF81B-B7F5-46C5-88AF-10EE4208E942}"/>
              </a:ext>
            </a:extLst>
          </p:cNvPr>
          <p:cNvSpPr txBox="1"/>
          <p:nvPr/>
        </p:nvSpPr>
        <p:spPr>
          <a:xfrm>
            <a:off x="7735827" y="1820335"/>
            <a:ext cx="3497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Component captures hand collision</a:t>
            </a:r>
          </a:p>
        </p:txBody>
      </p:sp>
    </p:spTree>
    <p:extLst>
      <p:ext uri="{BB962C8B-B14F-4D97-AF65-F5344CB8AC3E}">
        <p14:creationId xmlns:p14="http://schemas.microsoft.com/office/powerpoint/2010/main" val="17135967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3C47C2-33A2-44B2-BEAB-FEB679075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3324"/>
            <a:ext cx="12192000" cy="6861324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3">
            <a:extLst>
              <a:ext uri="{FF2B5EF4-FFF2-40B4-BE49-F238E27FC236}">
                <a16:creationId xmlns:a16="http://schemas.microsoft.com/office/drawing/2014/main" id="{AD182BA8-54AD-4D9F-8264-B0FA8BB47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246925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6">
            <a:extLst>
              <a:ext uri="{FF2B5EF4-FFF2-40B4-BE49-F238E27FC236}">
                <a16:creationId xmlns:a16="http://schemas.microsoft.com/office/drawing/2014/main" id="{4ED83379-0499-45E1-AB78-6AA230F96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479"/>
            <a:ext cx="9324977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Picture 10" descr="A picture containing shape&#10;&#10;Description automatically generated">
            <a:extLst>
              <a:ext uri="{FF2B5EF4-FFF2-40B4-BE49-F238E27FC236}">
                <a16:creationId xmlns:a16="http://schemas.microsoft.com/office/drawing/2014/main" id="{CF97970A-201B-42F5-8DFF-6AD5250FB3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5626" y="5347168"/>
            <a:ext cx="1510832" cy="1510832"/>
          </a:xfrm>
          <a:prstGeom prst="rect">
            <a:avLst/>
          </a:prstGeom>
        </p:spPr>
      </p:pic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B7B5D675-E16D-4B3A-B978-443DC50AC4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046" y="6515741"/>
            <a:ext cx="4618843" cy="365125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</a:rPr>
              <a:t>2020 | Optimized Learning with Virtual Reality | Codey Winslow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28FE7DE-3F3B-4817-B79D-3F18E899113E}"/>
              </a:ext>
            </a:extLst>
          </p:cNvPr>
          <p:cNvSpPr txBox="1"/>
          <p:nvPr/>
        </p:nvSpPr>
        <p:spPr>
          <a:xfrm>
            <a:off x="422939" y="557664"/>
            <a:ext cx="80030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Implementing VR Behavior - Sliders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0C330AF-D7C2-406E-BC60-C2ACF22BF5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049" y="1707018"/>
            <a:ext cx="1086002" cy="4534533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432D534-8245-4930-B9FE-A98B75A53F2F}"/>
              </a:ext>
            </a:extLst>
          </p:cNvPr>
          <p:cNvCxnSpPr/>
          <p:nvPr/>
        </p:nvCxnSpPr>
        <p:spPr>
          <a:xfrm flipH="1">
            <a:off x="1212467" y="2340528"/>
            <a:ext cx="12538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9640C77-4CAD-46BD-B7AB-0DE3F5003F30}"/>
              </a:ext>
            </a:extLst>
          </p:cNvPr>
          <p:cNvCxnSpPr>
            <a:cxnSpLocks/>
          </p:cNvCxnSpPr>
          <p:nvPr/>
        </p:nvCxnSpPr>
        <p:spPr>
          <a:xfrm flipH="1">
            <a:off x="1246925" y="5511567"/>
            <a:ext cx="121943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6DA7C757-251D-496A-AC60-B33FD17C1BB9}"/>
              </a:ext>
            </a:extLst>
          </p:cNvPr>
          <p:cNvSpPr txBox="1"/>
          <p:nvPr/>
        </p:nvSpPr>
        <p:spPr>
          <a:xfrm>
            <a:off x="2662395" y="2155862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ED60B18-9E45-4A76-BEFD-BB27549BA486}"/>
              </a:ext>
            </a:extLst>
          </p:cNvPr>
          <p:cNvSpPr txBox="1"/>
          <p:nvPr/>
        </p:nvSpPr>
        <p:spPr>
          <a:xfrm>
            <a:off x="2662395" y="5326901"/>
            <a:ext cx="613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start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AABC225-7B86-408C-8437-575FA04161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6707" y="1845967"/>
            <a:ext cx="3572374" cy="1581371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C9F2374-6451-4E72-BDC3-857C82E1F6D0}"/>
              </a:ext>
            </a:extLst>
          </p:cNvPr>
          <p:cNvCxnSpPr>
            <a:stCxn id="3" idx="3"/>
          </p:cNvCxnSpPr>
          <p:nvPr/>
        </p:nvCxnSpPr>
        <p:spPr>
          <a:xfrm flipV="1">
            <a:off x="1572051" y="2155862"/>
            <a:ext cx="2496610" cy="18184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3EBC0214-0056-46C9-BE72-592CF0291C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47181" y="4559117"/>
            <a:ext cx="3591426" cy="685896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17DD35B-4725-447B-A571-26770BE6ADDD}"/>
              </a:ext>
            </a:extLst>
          </p:cNvPr>
          <p:cNvCxnSpPr/>
          <p:nvPr/>
        </p:nvCxnSpPr>
        <p:spPr>
          <a:xfrm flipH="1">
            <a:off x="4496499" y="2801923"/>
            <a:ext cx="729842" cy="17113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9EC20F78-5179-4FF5-ACCD-15DF40FB34F0}"/>
              </a:ext>
            </a:extLst>
          </p:cNvPr>
          <p:cNvSpPr txBox="1"/>
          <p:nvPr/>
        </p:nvSpPr>
        <p:spPr>
          <a:xfrm>
            <a:off x="4662487" y="3947019"/>
            <a:ext cx="2896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Updates value of component</a:t>
            </a:r>
          </a:p>
        </p:txBody>
      </p:sp>
    </p:spTree>
    <p:extLst>
      <p:ext uri="{BB962C8B-B14F-4D97-AF65-F5344CB8AC3E}">
        <p14:creationId xmlns:p14="http://schemas.microsoft.com/office/powerpoint/2010/main" val="30663979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3C47C2-33A2-44B2-BEAB-FEB679075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3324"/>
            <a:ext cx="12192000" cy="6861324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3">
            <a:extLst>
              <a:ext uri="{FF2B5EF4-FFF2-40B4-BE49-F238E27FC236}">
                <a16:creationId xmlns:a16="http://schemas.microsoft.com/office/drawing/2014/main" id="{AD182BA8-54AD-4D9F-8264-B0FA8BB47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246925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6">
            <a:extLst>
              <a:ext uri="{FF2B5EF4-FFF2-40B4-BE49-F238E27FC236}">
                <a16:creationId xmlns:a16="http://schemas.microsoft.com/office/drawing/2014/main" id="{4ED83379-0499-45E1-AB78-6AA230F96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479"/>
            <a:ext cx="9324977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Picture 10" descr="A picture containing shape&#10;&#10;Description automatically generated">
            <a:extLst>
              <a:ext uri="{FF2B5EF4-FFF2-40B4-BE49-F238E27FC236}">
                <a16:creationId xmlns:a16="http://schemas.microsoft.com/office/drawing/2014/main" id="{CF97970A-201B-42F5-8DFF-6AD5250FB3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5626" y="5347168"/>
            <a:ext cx="1510832" cy="1510832"/>
          </a:xfrm>
          <a:prstGeom prst="rect">
            <a:avLst/>
          </a:prstGeom>
        </p:spPr>
      </p:pic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B7B5D675-E16D-4B3A-B978-443DC50AC4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046" y="6515741"/>
            <a:ext cx="4618843" cy="365125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</a:rPr>
              <a:t>2020 | Optimized Learning with Virtual Reality | Codey Winslow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4658777-A8BE-4C61-98D3-4C9CB01F53C4}"/>
              </a:ext>
            </a:extLst>
          </p:cNvPr>
          <p:cNvSpPr txBox="1"/>
          <p:nvPr/>
        </p:nvSpPr>
        <p:spPr>
          <a:xfrm>
            <a:off x="422939" y="557664"/>
            <a:ext cx="80030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Testing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9EDA91-3747-4254-9D09-5DAE3B7FFB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482" y="1265550"/>
            <a:ext cx="5562934" cy="294255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9E62175-8B0A-4BAD-8F2A-DE8DC991CE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3420" y="2835539"/>
            <a:ext cx="7672366" cy="356493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944535D-2C87-416F-A0B3-8263D2D89B67}"/>
              </a:ext>
            </a:extLst>
          </p:cNvPr>
          <p:cNvSpPr/>
          <p:nvPr/>
        </p:nvSpPr>
        <p:spPr>
          <a:xfrm>
            <a:off x="2444620" y="1558212"/>
            <a:ext cx="3433666" cy="41522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C68989D-D241-4737-B82E-035B0DA38924}"/>
              </a:ext>
            </a:extLst>
          </p:cNvPr>
          <p:cNvSpPr/>
          <p:nvPr/>
        </p:nvSpPr>
        <p:spPr>
          <a:xfrm>
            <a:off x="5758271" y="3219726"/>
            <a:ext cx="4576965" cy="41522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0CCBEE-0136-4586-A280-E6B92DF41CA6}"/>
              </a:ext>
            </a:extLst>
          </p:cNvPr>
          <p:cNvSpPr txBox="1"/>
          <p:nvPr/>
        </p:nvSpPr>
        <p:spPr>
          <a:xfrm>
            <a:off x="6004221" y="1581158"/>
            <a:ext cx="1611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 descriptive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A03D87D-A0D0-4458-8D9C-9E7E99527E01}"/>
              </a:ext>
            </a:extLst>
          </p:cNvPr>
          <p:cNvSpPr txBox="1"/>
          <p:nvPr/>
        </p:nvSpPr>
        <p:spPr>
          <a:xfrm>
            <a:off x="7002984" y="3678918"/>
            <a:ext cx="1404423" cy="369332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More helpful</a:t>
            </a:r>
          </a:p>
        </p:txBody>
      </p:sp>
    </p:spTree>
    <p:extLst>
      <p:ext uri="{BB962C8B-B14F-4D97-AF65-F5344CB8AC3E}">
        <p14:creationId xmlns:p14="http://schemas.microsoft.com/office/powerpoint/2010/main" val="21651295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3C47C2-33A2-44B2-BEAB-FEB679075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3324"/>
            <a:ext cx="12192000" cy="6861324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3">
            <a:extLst>
              <a:ext uri="{FF2B5EF4-FFF2-40B4-BE49-F238E27FC236}">
                <a16:creationId xmlns:a16="http://schemas.microsoft.com/office/drawing/2014/main" id="{AD182BA8-54AD-4D9F-8264-B0FA8BB47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246925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6">
            <a:extLst>
              <a:ext uri="{FF2B5EF4-FFF2-40B4-BE49-F238E27FC236}">
                <a16:creationId xmlns:a16="http://schemas.microsoft.com/office/drawing/2014/main" id="{4ED83379-0499-45E1-AB78-6AA230F96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479"/>
            <a:ext cx="9324977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Picture 10" descr="A picture containing shape&#10;&#10;Description automatically generated">
            <a:extLst>
              <a:ext uri="{FF2B5EF4-FFF2-40B4-BE49-F238E27FC236}">
                <a16:creationId xmlns:a16="http://schemas.microsoft.com/office/drawing/2014/main" id="{CF97970A-201B-42F5-8DFF-6AD5250FB3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5626" y="5347168"/>
            <a:ext cx="1510832" cy="1510832"/>
          </a:xfrm>
          <a:prstGeom prst="rect">
            <a:avLst/>
          </a:prstGeom>
        </p:spPr>
      </p:pic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B7B5D675-E16D-4B3A-B978-443DC50AC4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046" y="6515741"/>
            <a:ext cx="4618843" cy="365125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</a:rPr>
              <a:t>2020 | Optimized Learning with Virtual Reality | Codey Winslow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FE8E13D-118C-450E-A04D-78772D2BE812}"/>
              </a:ext>
            </a:extLst>
          </p:cNvPr>
          <p:cNvSpPr txBox="1"/>
          <p:nvPr/>
        </p:nvSpPr>
        <p:spPr>
          <a:xfrm>
            <a:off x="422939" y="557664"/>
            <a:ext cx="80030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Human Subject Approval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1F10D1E-F035-41FA-95A3-63E334CA28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180" y="2952925"/>
            <a:ext cx="2307995" cy="334741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4ED5C20-264D-4595-9D8D-D557376C27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180" y="1230945"/>
            <a:ext cx="2655822" cy="16991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4CE5972-6749-43FF-ABEF-EE7A46EC8E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99578" y="3061420"/>
            <a:ext cx="4580171" cy="32423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78D4A09-AB17-4BB0-8741-D63F704997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70013" y="3061420"/>
            <a:ext cx="2263185" cy="324234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DE31D09-2272-423C-BD5E-3848D743BFE4}"/>
              </a:ext>
            </a:extLst>
          </p:cNvPr>
          <p:cNvSpPr txBox="1"/>
          <p:nvPr/>
        </p:nvSpPr>
        <p:spPr>
          <a:xfrm>
            <a:off x="3623161" y="2664778"/>
            <a:ext cx="2415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Informed Consent Form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AF91553-D0E8-47C7-BBA6-FC2648F5DFE0}"/>
              </a:ext>
            </a:extLst>
          </p:cNvPr>
          <p:cNvSpPr txBox="1"/>
          <p:nvPr/>
        </p:nvSpPr>
        <p:spPr>
          <a:xfrm>
            <a:off x="3232020" y="1292860"/>
            <a:ext cx="2038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 weeks of emailing</a:t>
            </a:r>
          </a:p>
        </p:txBody>
      </p:sp>
    </p:spTree>
    <p:extLst>
      <p:ext uri="{BB962C8B-B14F-4D97-AF65-F5344CB8AC3E}">
        <p14:creationId xmlns:p14="http://schemas.microsoft.com/office/powerpoint/2010/main" val="38537675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3C47C2-33A2-44B2-BEAB-FEB679075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3324"/>
            <a:ext cx="12192000" cy="6861324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3">
            <a:extLst>
              <a:ext uri="{FF2B5EF4-FFF2-40B4-BE49-F238E27FC236}">
                <a16:creationId xmlns:a16="http://schemas.microsoft.com/office/drawing/2014/main" id="{AD182BA8-54AD-4D9F-8264-B0FA8BB47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246925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6">
            <a:extLst>
              <a:ext uri="{FF2B5EF4-FFF2-40B4-BE49-F238E27FC236}">
                <a16:creationId xmlns:a16="http://schemas.microsoft.com/office/drawing/2014/main" id="{4ED83379-0499-45E1-AB78-6AA230F96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479"/>
            <a:ext cx="9324977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Picture 10" descr="A picture containing shape&#10;&#10;Description automatically generated">
            <a:extLst>
              <a:ext uri="{FF2B5EF4-FFF2-40B4-BE49-F238E27FC236}">
                <a16:creationId xmlns:a16="http://schemas.microsoft.com/office/drawing/2014/main" id="{CF97970A-201B-42F5-8DFF-6AD5250FB3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5626" y="5347168"/>
            <a:ext cx="1510832" cy="1510832"/>
          </a:xfrm>
          <a:prstGeom prst="rect">
            <a:avLst/>
          </a:prstGeom>
        </p:spPr>
      </p:pic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B7B5D675-E16D-4B3A-B978-443DC50AC4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046" y="6515741"/>
            <a:ext cx="4618843" cy="365125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</a:rPr>
              <a:t>2020 | Optimized Learning with Virtual Reality | Codey Winslow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1328281-B072-4120-ABDD-9E7205488628}"/>
              </a:ext>
            </a:extLst>
          </p:cNvPr>
          <p:cNvSpPr txBox="1"/>
          <p:nvPr/>
        </p:nvSpPr>
        <p:spPr>
          <a:xfrm>
            <a:off x="422939" y="557664"/>
            <a:ext cx="80030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Worthwhile Experience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1D7910-86A8-41E9-94CA-F9144949C2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3740" y="1507947"/>
            <a:ext cx="3582676" cy="208254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27CA65E-A116-4131-BF77-88781F3B75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212" y="4233647"/>
            <a:ext cx="2807516" cy="1869850"/>
          </a:xfrm>
          <a:prstGeom prst="rect">
            <a:avLst/>
          </a:prstGeom>
        </p:spPr>
      </p:pic>
      <p:pic>
        <p:nvPicPr>
          <p:cNvPr id="14" name="Picture 13" descr="Text&#10;&#10;Description automatically generated">
            <a:extLst>
              <a:ext uri="{FF2B5EF4-FFF2-40B4-BE49-F238E27FC236}">
                <a16:creationId xmlns:a16="http://schemas.microsoft.com/office/drawing/2014/main" id="{CF0A5C17-554D-4DB3-AFBA-D9A6ED436D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8714" y="4232734"/>
            <a:ext cx="2807516" cy="1871677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E437ED2-062D-4A4E-98E2-DB0F3C2ECB85}"/>
              </a:ext>
            </a:extLst>
          </p:cNvPr>
          <p:cNvCxnSpPr/>
          <p:nvPr/>
        </p:nvCxnSpPr>
        <p:spPr>
          <a:xfrm flipH="1">
            <a:off x="3538728" y="3200400"/>
            <a:ext cx="969264" cy="832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31468D3-9976-4341-9312-D24C5EC485ED}"/>
              </a:ext>
            </a:extLst>
          </p:cNvPr>
          <p:cNvCxnSpPr/>
          <p:nvPr/>
        </p:nvCxnSpPr>
        <p:spPr>
          <a:xfrm>
            <a:off x="6547104" y="3185869"/>
            <a:ext cx="905256" cy="88321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D29FB034-1D4A-4E53-939F-4397D34E5218}"/>
              </a:ext>
            </a:extLst>
          </p:cNvPr>
          <p:cNvSpPr txBox="1"/>
          <p:nvPr/>
        </p:nvSpPr>
        <p:spPr>
          <a:xfrm>
            <a:off x="1561583" y="6124953"/>
            <a:ext cx="2214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Deal with distractions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C3C2CF1-6A70-407C-9796-01935765E34D}"/>
              </a:ext>
            </a:extLst>
          </p:cNvPr>
          <p:cNvSpPr txBox="1"/>
          <p:nvPr/>
        </p:nvSpPr>
        <p:spPr>
          <a:xfrm>
            <a:off x="7248482" y="6084555"/>
            <a:ext cx="1987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Build focusing skills</a:t>
            </a:r>
          </a:p>
        </p:txBody>
      </p:sp>
    </p:spTree>
    <p:extLst>
      <p:ext uri="{BB962C8B-B14F-4D97-AF65-F5344CB8AC3E}">
        <p14:creationId xmlns:p14="http://schemas.microsoft.com/office/powerpoint/2010/main" val="13655969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3C47C2-33A2-44B2-BEAB-FEB679075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3324"/>
            <a:ext cx="12192000" cy="6861324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3">
            <a:extLst>
              <a:ext uri="{FF2B5EF4-FFF2-40B4-BE49-F238E27FC236}">
                <a16:creationId xmlns:a16="http://schemas.microsoft.com/office/drawing/2014/main" id="{AD182BA8-54AD-4D9F-8264-B0FA8BB47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246925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6">
            <a:extLst>
              <a:ext uri="{FF2B5EF4-FFF2-40B4-BE49-F238E27FC236}">
                <a16:creationId xmlns:a16="http://schemas.microsoft.com/office/drawing/2014/main" id="{4ED83379-0499-45E1-AB78-6AA230F96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479"/>
            <a:ext cx="9324977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Picture 10" descr="A picture containing shape&#10;&#10;Description automatically generated">
            <a:extLst>
              <a:ext uri="{FF2B5EF4-FFF2-40B4-BE49-F238E27FC236}">
                <a16:creationId xmlns:a16="http://schemas.microsoft.com/office/drawing/2014/main" id="{CF97970A-201B-42F5-8DFF-6AD5250FB3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5626" y="5347168"/>
            <a:ext cx="1510832" cy="1510832"/>
          </a:xfrm>
          <a:prstGeom prst="rect">
            <a:avLst/>
          </a:prstGeom>
        </p:spPr>
      </p:pic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B7B5D675-E16D-4B3A-B978-443DC50AC4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046" y="6515741"/>
            <a:ext cx="4618843" cy="365125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</a:rPr>
              <a:t>2020 | Optimized Learning with Virtual Reality | Codey Winslow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7B6A9B0-C20F-4D7E-A91F-2B4F33F45293}"/>
              </a:ext>
            </a:extLst>
          </p:cNvPr>
          <p:cNvSpPr txBox="1"/>
          <p:nvPr/>
        </p:nvSpPr>
        <p:spPr>
          <a:xfrm>
            <a:off x="422939" y="557664"/>
            <a:ext cx="80030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What Lies Ahead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EE18E5C-A58D-4EEE-9CE5-7DA8B911B613}"/>
              </a:ext>
            </a:extLst>
          </p:cNvPr>
          <p:cNvSpPr txBox="1"/>
          <p:nvPr/>
        </p:nvSpPr>
        <p:spPr>
          <a:xfrm>
            <a:off x="841248" y="1709928"/>
            <a:ext cx="5027723" cy="11227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Can physical skills be learned better in VR?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What other potentials does VR technology hold?</a:t>
            </a:r>
          </a:p>
        </p:txBody>
      </p:sp>
      <p:pic>
        <p:nvPicPr>
          <p:cNvPr id="5" name="Picture 4" descr="https://i.pinimg.com/originals/a4/f5/06/a4f50616a071a0f2a5f7d4fa4d9d8fe0.jpg">
            <a:extLst>
              <a:ext uri="{FF2B5EF4-FFF2-40B4-BE49-F238E27FC236}">
                <a16:creationId xmlns:a16="http://schemas.microsoft.com/office/drawing/2014/main" id="{64C808E5-3B52-4D6E-8B8D-F58A6CDC73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972" y="3277049"/>
            <a:ext cx="4200103" cy="295351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 descr="https://i.pinimg.com/originals/a4/f5/06/a4f50616a071a0f2a5f7d4fa4d9d8fe0.jpg">
            <a:extLst>
              <a:ext uri="{FF2B5EF4-FFF2-40B4-BE49-F238E27FC236}">
                <a16:creationId xmlns:a16="http://schemas.microsoft.com/office/drawing/2014/main" id="{F9C400D3-B5C4-4D7A-90DF-2538025DA6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7992" y="3277050"/>
            <a:ext cx="4439540" cy="296043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413663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3C47C2-33A2-44B2-BEAB-FEB679075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3324"/>
            <a:ext cx="12192000" cy="6861324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3">
            <a:extLst>
              <a:ext uri="{FF2B5EF4-FFF2-40B4-BE49-F238E27FC236}">
                <a16:creationId xmlns:a16="http://schemas.microsoft.com/office/drawing/2014/main" id="{AD182BA8-54AD-4D9F-8264-B0FA8BB47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246925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6">
            <a:extLst>
              <a:ext uri="{FF2B5EF4-FFF2-40B4-BE49-F238E27FC236}">
                <a16:creationId xmlns:a16="http://schemas.microsoft.com/office/drawing/2014/main" id="{4ED83379-0499-45E1-AB78-6AA230F96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479"/>
            <a:ext cx="9324977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Picture 10" descr="A picture containing shape&#10;&#10;Description automatically generated">
            <a:extLst>
              <a:ext uri="{FF2B5EF4-FFF2-40B4-BE49-F238E27FC236}">
                <a16:creationId xmlns:a16="http://schemas.microsoft.com/office/drawing/2014/main" id="{CF97970A-201B-42F5-8DFF-6AD5250FB3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5626" y="5347168"/>
            <a:ext cx="1510832" cy="1510832"/>
          </a:xfrm>
          <a:prstGeom prst="rect">
            <a:avLst/>
          </a:prstGeom>
        </p:spPr>
      </p:pic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B7B5D675-E16D-4B3A-B978-443DC50AC4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046" y="6515741"/>
            <a:ext cx="4618843" cy="365125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</a:rPr>
              <a:t>2020 | Optimized Learning with Virtual Reality | Codey Winslow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052767B-8206-4A0F-B809-006C90CDA659}"/>
              </a:ext>
            </a:extLst>
          </p:cNvPr>
          <p:cNvSpPr txBox="1"/>
          <p:nvPr/>
        </p:nvSpPr>
        <p:spPr>
          <a:xfrm>
            <a:off x="422939" y="1389768"/>
            <a:ext cx="874849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/>
              <a:t>Thanks for coming!</a:t>
            </a:r>
          </a:p>
          <a:p>
            <a:r>
              <a:rPr lang="en-US" sz="7200" dirty="0"/>
              <a:t>Questions? (2 min)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36D25C-3590-448E-92E7-2EC0D3F07E68}"/>
              </a:ext>
            </a:extLst>
          </p:cNvPr>
          <p:cNvSpPr txBox="1"/>
          <p:nvPr/>
        </p:nvSpPr>
        <p:spPr>
          <a:xfrm>
            <a:off x="422939" y="3895344"/>
            <a:ext cx="3789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Contact me at codey.winslow@oit.edu</a:t>
            </a:r>
          </a:p>
        </p:txBody>
      </p:sp>
    </p:spTree>
    <p:extLst>
      <p:ext uri="{BB962C8B-B14F-4D97-AF65-F5344CB8AC3E}">
        <p14:creationId xmlns:p14="http://schemas.microsoft.com/office/powerpoint/2010/main" val="41945557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3C47C2-33A2-44B2-BEAB-FEB679075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3324"/>
            <a:ext cx="12192000" cy="6861324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3">
            <a:extLst>
              <a:ext uri="{FF2B5EF4-FFF2-40B4-BE49-F238E27FC236}">
                <a16:creationId xmlns:a16="http://schemas.microsoft.com/office/drawing/2014/main" id="{AD182BA8-54AD-4D9F-8264-B0FA8BB47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246925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6">
            <a:extLst>
              <a:ext uri="{FF2B5EF4-FFF2-40B4-BE49-F238E27FC236}">
                <a16:creationId xmlns:a16="http://schemas.microsoft.com/office/drawing/2014/main" id="{4ED83379-0499-45E1-AB78-6AA230F96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479"/>
            <a:ext cx="9324977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Picture 10" descr="A picture containing shape&#10;&#10;Description automatically generated">
            <a:extLst>
              <a:ext uri="{FF2B5EF4-FFF2-40B4-BE49-F238E27FC236}">
                <a16:creationId xmlns:a16="http://schemas.microsoft.com/office/drawing/2014/main" id="{CF97970A-201B-42F5-8DFF-6AD5250FB3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5626" y="5347168"/>
            <a:ext cx="1510832" cy="1510832"/>
          </a:xfrm>
          <a:prstGeom prst="rect">
            <a:avLst/>
          </a:prstGeom>
        </p:spPr>
      </p:pic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B7B5D675-E16D-4B3A-B978-443DC50AC4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046" y="6515741"/>
            <a:ext cx="4618843" cy="365125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</a:rPr>
              <a:t>2020 | Optimized Learning with Virtual Reality | Codey Winslow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CD66408-8505-4E92-9D1F-F2E9A823141F}"/>
              </a:ext>
            </a:extLst>
          </p:cNvPr>
          <p:cNvSpPr txBox="1"/>
          <p:nvPr/>
        </p:nvSpPr>
        <p:spPr>
          <a:xfrm>
            <a:off x="422939" y="557664"/>
            <a:ext cx="80030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Goal of the Project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EDBAD21-B562-4D22-ACD9-33F7C57AB228}"/>
              </a:ext>
            </a:extLst>
          </p:cNvPr>
          <p:cNvSpPr txBox="1"/>
          <p:nvPr/>
        </p:nvSpPr>
        <p:spPr>
          <a:xfrm>
            <a:off x="973124" y="1823693"/>
            <a:ext cx="5502275" cy="11227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Can VR teach industry skills?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Is it a cheap alternative to mocking expensive setups?</a:t>
            </a:r>
          </a:p>
        </p:txBody>
      </p:sp>
    </p:spTree>
    <p:extLst>
      <p:ext uri="{BB962C8B-B14F-4D97-AF65-F5344CB8AC3E}">
        <p14:creationId xmlns:p14="http://schemas.microsoft.com/office/powerpoint/2010/main" val="8912944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3C47C2-33A2-44B2-BEAB-FEB679075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3324"/>
            <a:ext cx="12192000" cy="6861324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3">
            <a:extLst>
              <a:ext uri="{FF2B5EF4-FFF2-40B4-BE49-F238E27FC236}">
                <a16:creationId xmlns:a16="http://schemas.microsoft.com/office/drawing/2014/main" id="{AD182BA8-54AD-4D9F-8264-B0FA8BB47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246925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6">
            <a:extLst>
              <a:ext uri="{FF2B5EF4-FFF2-40B4-BE49-F238E27FC236}">
                <a16:creationId xmlns:a16="http://schemas.microsoft.com/office/drawing/2014/main" id="{4ED83379-0499-45E1-AB78-6AA230F96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479"/>
            <a:ext cx="9324977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Picture 10" descr="A picture containing shape&#10;&#10;Description automatically generated">
            <a:extLst>
              <a:ext uri="{FF2B5EF4-FFF2-40B4-BE49-F238E27FC236}">
                <a16:creationId xmlns:a16="http://schemas.microsoft.com/office/drawing/2014/main" id="{CF97970A-201B-42F5-8DFF-6AD5250FB3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5626" y="5347168"/>
            <a:ext cx="1510832" cy="1510832"/>
          </a:xfrm>
          <a:prstGeom prst="rect">
            <a:avLst/>
          </a:prstGeom>
        </p:spPr>
      </p:pic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B7B5D675-E16D-4B3A-B978-443DC50AC4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38480" y="6008090"/>
            <a:ext cx="5533421" cy="1015301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</a:rPr>
              <a:t>Image sources:</a:t>
            </a:r>
          </a:p>
          <a:p>
            <a:pPr algn="l"/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  <a:hlinkClick r:id="rId3"/>
              </a:rPr>
              <a:t>https://www.roguefitness.com/media/catalog/product/cache/1/rogue_header_2015/844x/472321edac810f9b2465a359d8cdc0b5/x/x/xx10873-lg.jpg</a:t>
            </a:r>
            <a:endParaRPr lang="en-US" dirty="0">
              <a:solidFill>
                <a:schemeClr val="bg1">
                  <a:lumMod val="65000"/>
                  <a:lumOff val="35000"/>
                </a:schemeClr>
              </a:solidFill>
            </a:endParaRPr>
          </a:p>
          <a:p>
            <a:pPr algn="l"/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  <a:hlinkClick r:id="rId4"/>
              </a:rPr>
              <a:t>https://i.stack.imgur.com/zJykV.jpg</a:t>
            </a:r>
            <a:endParaRPr lang="en-US" dirty="0">
              <a:solidFill>
                <a:schemeClr val="bg1">
                  <a:lumMod val="65000"/>
                  <a:lumOff val="35000"/>
                </a:schemeClr>
              </a:solidFill>
            </a:endParaRPr>
          </a:p>
          <a:p>
            <a:pPr algn="l"/>
            <a:endParaRPr lang="en-US" dirty="0">
              <a:solidFill>
                <a:schemeClr val="bg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99550D-739A-4C00-B4D7-D3EC5E4C2CDA}"/>
              </a:ext>
            </a:extLst>
          </p:cNvPr>
          <p:cNvSpPr txBox="1"/>
          <p:nvPr/>
        </p:nvSpPr>
        <p:spPr>
          <a:xfrm>
            <a:off x="422939" y="557664"/>
            <a:ext cx="80030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Plans for Execution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6B2CC7-F925-4DBE-B72C-F4B2526F984C}"/>
              </a:ext>
            </a:extLst>
          </p:cNvPr>
          <p:cNvSpPr txBox="1"/>
          <p:nvPr/>
        </p:nvSpPr>
        <p:spPr>
          <a:xfrm>
            <a:off x="973124" y="1823693"/>
            <a:ext cx="2616807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Initial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Cornhole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Procedure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2400" dirty="0"/>
              <a:t>Final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Touchscreen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3 Procedures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Simple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Intermediate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Advanced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84E3C47-CDC6-49B7-A53E-13127B874A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8480" y="1265551"/>
            <a:ext cx="3657128" cy="2305204"/>
          </a:xfrm>
          <a:prstGeom prst="rect">
            <a:avLst/>
          </a:prstGeom>
        </p:spPr>
      </p:pic>
      <p:sp>
        <p:nvSpPr>
          <p:cNvPr id="17" name="Footer Placeholder 14">
            <a:extLst>
              <a:ext uri="{FF2B5EF4-FFF2-40B4-BE49-F238E27FC236}">
                <a16:creationId xmlns:a16="http://schemas.microsoft.com/office/drawing/2014/main" id="{5D4DF2A0-36F5-47AF-8530-22BF3F304E40}"/>
              </a:ext>
            </a:extLst>
          </p:cNvPr>
          <p:cNvSpPr txBox="1">
            <a:spLocks/>
          </p:cNvSpPr>
          <p:nvPr/>
        </p:nvSpPr>
        <p:spPr>
          <a:xfrm>
            <a:off x="37046" y="6515741"/>
            <a:ext cx="461884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>
                <a:solidFill>
                  <a:schemeClr val="bg1">
                    <a:lumMod val="65000"/>
                    <a:lumOff val="35000"/>
                  </a:schemeClr>
                </a:solidFill>
              </a:rPr>
              <a:t>2020 | Optimized Learning with Virtual Reality | Codey Winslow</a:t>
            </a:r>
            <a:endParaRPr lang="en-US" dirty="0">
              <a:solidFill>
                <a:schemeClr val="bg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B7ECA79-6C4B-4B22-8037-ECF2ED1867C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8808" y="1265550"/>
            <a:ext cx="3127848" cy="229836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F8E5604-E453-4DFB-BADC-7134261B91C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5414" y="3724217"/>
            <a:ext cx="2779776" cy="2084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7500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3C47C2-33A2-44B2-BEAB-FEB679075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3324"/>
            <a:ext cx="12192000" cy="6861324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3">
            <a:extLst>
              <a:ext uri="{FF2B5EF4-FFF2-40B4-BE49-F238E27FC236}">
                <a16:creationId xmlns:a16="http://schemas.microsoft.com/office/drawing/2014/main" id="{AD182BA8-54AD-4D9F-8264-B0FA8BB47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246925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6">
            <a:extLst>
              <a:ext uri="{FF2B5EF4-FFF2-40B4-BE49-F238E27FC236}">
                <a16:creationId xmlns:a16="http://schemas.microsoft.com/office/drawing/2014/main" id="{4ED83379-0499-45E1-AB78-6AA230F96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479"/>
            <a:ext cx="9324977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Picture 10" descr="A picture containing shape&#10;&#10;Description automatically generated">
            <a:extLst>
              <a:ext uri="{FF2B5EF4-FFF2-40B4-BE49-F238E27FC236}">
                <a16:creationId xmlns:a16="http://schemas.microsoft.com/office/drawing/2014/main" id="{CF97970A-201B-42F5-8DFF-6AD5250FB3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5626" y="5347168"/>
            <a:ext cx="1510832" cy="1510832"/>
          </a:xfrm>
          <a:prstGeom prst="rect">
            <a:avLst/>
          </a:prstGeom>
        </p:spPr>
      </p:pic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B7B5D675-E16D-4B3A-B978-443DC50AC4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046" y="6515741"/>
            <a:ext cx="4618843" cy="365125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</a:rPr>
              <a:t>2020 | Optimized Learning with Virtual Reality | Codey Winslow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B79D09-78F4-40CD-AF58-1863E50E7644}"/>
              </a:ext>
            </a:extLst>
          </p:cNvPr>
          <p:cNvSpPr txBox="1"/>
          <p:nvPr/>
        </p:nvSpPr>
        <p:spPr>
          <a:xfrm>
            <a:off x="422939" y="557664"/>
            <a:ext cx="80030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Building the UI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F0F60B-2DDC-4FF6-B314-077AE0959F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1413" y="1695616"/>
            <a:ext cx="2968888" cy="103825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F003FBB-36C0-4526-94D2-32DA0CF931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375" y="1697859"/>
            <a:ext cx="4025154" cy="103601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59FBD71-B068-4AAD-956B-5E8CEF7327D9}"/>
              </a:ext>
            </a:extLst>
          </p:cNvPr>
          <p:cNvCxnSpPr/>
          <p:nvPr/>
        </p:nvCxnSpPr>
        <p:spPr>
          <a:xfrm>
            <a:off x="4739951" y="2214742"/>
            <a:ext cx="1950098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045806B-A443-4E69-887C-31D8F08D5BF0}"/>
              </a:ext>
            </a:extLst>
          </p:cNvPr>
          <p:cNvSpPr txBox="1"/>
          <p:nvPr/>
        </p:nvSpPr>
        <p:spPr>
          <a:xfrm>
            <a:off x="1255848" y="2733869"/>
            <a:ext cx="2181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Decorate button click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E4C84C3-3933-4C19-ACA6-CF04840022A3}"/>
              </a:ext>
            </a:extLst>
          </p:cNvPr>
          <p:cNvSpPr txBox="1"/>
          <p:nvPr/>
        </p:nvSpPr>
        <p:spPr>
          <a:xfrm>
            <a:off x="7830995" y="2733869"/>
            <a:ext cx="1410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Trigger event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95C05A4-5EF5-435B-9962-A01CEF484CA5}"/>
              </a:ext>
            </a:extLst>
          </p:cNvPr>
          <p:cNvSpPr/>
          <p:nvPr/>
        </p:nvSpPr>
        <p:spPr>
          <a:xfrm>
            <a:off x="528506" y="4589565"/>
            <a:ext cx="1585520" cy="66273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Control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77730B1C-DD68-4398-91A0-724BADB715C1}"/>
              </a:ext>
            </a:extLst>
          </p:cNvPr>
          <p:cNvSpPr/>
          <p:nvPr/>
        </p:nvSpPr>
        <p:spPr>
          <a:xfrm>
            <a:off x="6497740" y="3581200"/>
            <a:ext cx="1107346" cy="579416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Observer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458E24E3-70F9-4E54-AC9D-7A9734EB25B7}"/>
              </a:ext>
            </a:extLst>
          </p:cNvPr>
          <p:cNvSpPr/>
          <p:nvPr/>
        </p:nvSpPr>
        <p:spPr>
          <a:xfrm>
            <a:off x="6497740" y="4631222"/>
            <a:ext cx="1107346" cy="579416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Observer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3D713E76-0494-417B-9FB7-4690DC5DFBA6}"/>
              </a:ext>
            </a:extLst>
          </p:cNvPr>
          <p:cNvSpPr/>
          <p:nvPr/>
        </p:nvSpPr>
        <p:spPr>
          <a:xfrm>
            <a:off x="6495237" y="5720920"/>
            <a:ext cx="1107346" cy="579416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Observer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960B74E3-2972-4673-9865-5F2C1EA8889A}"/>
              </a:ext>
            </a:extLst>
          </p:cNvPr>
          <p:cNvSpPr/>
          <p:nvPr/>
        </p:nvSpPr>
        <p:spPr>
          <a:xfrm>
            <a:off x="3640822" y="4478106"/>
            <a:ext cx="1466268" cy="869047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Event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E17DC79-270D-45E6-AC63-E4AFD263C421}"/>
              </a:ext>
            </a:extLst>
          </p:cNvPr>
          <p:cNvCxnSpPr>
            <a:stCxn id="16" idx="3"/>
            <a:endCxn id="23" idx="2"/>
          </p:cNvCxnSpPr>
          <p:nvPr/>
        </p:nvCxnSpPr>
        <p:spPr>
          <a:xfrm flipV="1">
            <a:off x="2114026" y="4912630"/>
            <a:ext cx="1526796" cy="8300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9ED8DFA-2F86-46FE-A8DE-73BEF6C273F9}"/>
              </a:ext>
            </a:extLst>
          </p:cNvPr>
          <p:cNvCxnSpPr>
            <a:stCxn id="23" idx="7"/>
            <a:endCxn id="18" idx="1"/>
          </p:cNvCxnSpPr>
          <p:nvPr/>
        </p:nvCxnSpPr>
        <p:spPr>
          <a:xfrm flipV="1">
            <a:off x="4892360" y="3870908"/>
            <a:ext cx="1605380" cy="7344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2339588-62C7-45CB-88BF-02CDBB38B24D}"/>
              </a:ext>
            </a:extLst>
          </p:cNvPr>
          <p:cNvCxnSpPr>
            <a:stCxn id="23" idx="6"/>
            <a:endCxn id="20" idx="1"/>
          </p:cNvCxnSpPr>
          <p:nvPr/>
        </p:nvCxnSpPr>
        <p:spPr>
          <a:xfrm>
            <a:off x="5107090" y="4912630"/>
            <a:ext cx="1390650" cy="83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68E4309B-15A3-4754-9CF5-098906DEFB1B}"/>
              </a:ext>
            </a:extLst>
          </p:cNvPr>
          <p:cNvCxnSpPr>
            <a:stCxn id="23" idx="5"/>
            <a:endCxn id="22" idx="1"/>
          </p:cNvCxnSpPr>
          <p:nvPr/>
        </p:nvCxnSpPr>
        <p:spPr>
          <a:xfrm>
            <a:off x="4892360" y="5219884"/>
            <a:ext cx="1602877" cy="7907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E8C9431A-3D4B-4011-8796-94E3064FD715}"/>
              </a:ext>
            </a:extLst>
          </p:cNvPr>
          <p:cNvSpPr txBox="1"/>
          <p:nvPr/>
        </p:nvSpPr>
        <p:spPr>
          <a:xfrm>
            <a:off x="2485189" y="4558147"/>
            <a:ext cx="808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trigger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DB520AB-EAA5-4DB5-A0BC-602F16956A46}"/>
              </a:ext>
            </a:extLst>
          </p:cNvPr>
          <p:cNvSpPr txBox="1"/>
          <p:nvPr/>
        </p:nvSpPr>
        <p:spPr>
          <a:xfrm>
            <a:off x="5390394" y="3777591"/>
            <a:ext cx="734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notify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3CCD7BA-A763-49AC-BD79-23E054B5DB41}"/>
              </a:ext>
            </a:extLst>
          </p:cNvPr>
          <p:cNvSpPr txBox="1"/>
          <p:nvPr/>
        </p:nvSpPr>
        <p:spPr>
          <a:xfrm>
            <a:off x="5428946" y="4576766"/>
            <a:ext cx="734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notify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DED1594-D3D5-4202-AB05-3EFFEDC4060F}"/>
              </a:ext>
            </a:extLst>
          </p:cNvPr>
          <p:cNvSpPr txBox="1"/>
          <p:nvPr/>
        </p:nvSpPr>
        <p:spPr>
          <a:xfrm>
            <a:off x="5458485" y="5227506"/>
            <a:ext cx="734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notify</a:t>
            </a:r>
          </a:p>
        </p:txBody>
      </p:sp>
    </p:spTree>
    <p:extLst>
      <p:ext uri="{BB962C8B-B14F-4D97-AF65-F5344CB8AC3E}">
        <p14:creationId xmlns:p14="http://schemas.microsoft.com/office/powerpoint/2010/main" val="4005083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3C47C2-33A2-44B2-BEAB-FEB679075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3324"/>
            <a:ext cx="12192000" cy="6861324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3">
            <a:extLst>
              <a:ext uri="{FF2B5EF4-FFF2-40B4-BE49-F238E27FC236}">
                <a16:creationId xmlns:a16="http://schemas.microsoft.com/office/drawing/2014/main" id="{AD182BA8-54AD-4D9F-8264-B0FA8BB47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246925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6">
            <a:extLst>
              <a:ext uri="{FF2B5EF4-FFF2-40B4-BE49-F238E27FC236}">
                <a16:creationId xmlns:a16="http://schemas.microsoft.com/office/drawing/2014/main" id="{4ED83379-0499-45E1-AB78-6AA230F96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479"/>
            <a:ext cx="9324977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Picture 10" descr="A picture containing shape&#10;&#10;Description automatically generated">
            <a:extLst>
              <a:ext uri="{FF2B5EF4-FFF2-40B4-BE49-F238E27FC236}">
                <a16:creationId xmlns:a16="http://schemas.microsoft.com/office/drawing/2014/main" id="{CF97970A-201B-42F5-8DFF-6AD5250FB3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5626" y="5347168"/>
            <a:ext cx="1510832" cy="1510832"/>
          </a:xfrm>
          <a:prstGeom prst="rect">
            <a:avLst/>
          </a:prstGeom>
        </p:spPr>
      </p:pic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B7B5D675-E16D-4B3A-B978-443DC50AC4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046" y="6515741"/>
            <a:ext cx="4618843" cy="365125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</a:rPr>
              <a:t>2020 | Optimized Learning with Virtual Reality | Codey Winslow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7183EC9-353E-4EBE-A699-7265DF6582C7}"/>
              </a:ext>
            </a:extLst>
          </p:cNvPr>
          <p:cNvSpPr txBox="1"/>
          <p:nvPr/>
        </p:nvSpPr>
        <p:spPr>
          <a:xfrm>
            <a:off x="422939" y="557664"/>
            <a:ext cx="80030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Building the UI – Level 1 Procedure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7ED776-1CF6-40B7-8FBC-62F4F2CA2F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939" y="3511422"/>
            <a:ext cx="5039428" cy="259116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BFCB5DB-2474-4997-9379-8F3507217A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939" y="1823693"/>
            <a:ext cx="3477110" cy="838317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AADAF23-1BE8-4823-A7F2-693645B57048}"/>
              </a:ext>
            </a:extLst>
          </p:cNvPr>
          <p:cNvCxnSpPr/>
          <p:nvPr/>
        </p:nvCxnSpPr>
        <p:spPr>
          <a:xfrm flipH="1">
            <a:off x="1343608" y="2425959"/>
            <a:ext cx="817886" cy="10013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746E36E-86FD-415F-933E-789E60D25FA6}"/>
              </a:ext>
            </a:extLst>
          </p:cNvPr>
          <p:cNvSpPr txBox="1"/>
          <p:nvPr/>
        </p:nvSpPr>
        <p:spPr>
          <a:xfrm>
            <a:off x="4219662" y="2242851"/>
            <a:ext cx="2556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Call current Step function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AB2EBAE-B931-4E69-96EA-4AD595A0EC4A}"/>
              </a:ext>
            </a:extLst>
          </p:cNvPr>
          <p:cNvSpPr txBox="1"/>
          <p:nvPr/>
        </p:nvSpPr>
        <p:spPr>
          <a:xfrm>
            <a:off x="5603846" y="4977836"/>
            <a:ext cx="1500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Inspect action</a:t>
            </a:r>
          </a:p>
        </p:txBody>
      </p:sp>
    </p:spTree>
    <p:extLst>
      <p:ext uri="{BB962C8B-B14F-4D97-AF65-F5344CB8AC3E}">
        <p14:creationId xmlns:p14="http://schemas.microsoft.com/office/powerpoint/2010/main" val="23861910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3C47C2-33A2-44B2-BEAB-FEB679075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3324"/>
            <a:ext cx="12192000" cy="6861324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3">
            <a:extLst>
              <a:ext uri="{FF2B5EF4-FFF2-40B4-BE49-F238E27FC236}">
                <a16:creationId xmlns:a16="http://schemas.microsoft.com/office/drawing/2014/main" id="{AD182BA8-54AD-4D9F-8264-B0FA8BB47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246925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6">
            <a:extLst>
              <a:ext uri="{FF2B5EF4-FFF2-40B4-BE49-F238E27FC236}">
                <a16:creationId xmlns:a16="http://schemas.microsoft.com/office/drawing/2014/main" id="{4ED83379-0499-45E1-AB78-6AA230F96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479"/>
            <a:ext cx="9324977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Picture 10" descr="A picture containing shape&#10;&#10;Description automatically generated">
            <a:extLst>
              <a:ext uri="{FF2B5EF4-FFF2-40B4-BE49-F238E27FC236}">
                <a16:creationId xmlns:a16="http://schemas.microsoft.com/office/drawing/2014/main" id="{CF97970A-201B-42F5-8DFF-6AD5250FB3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5626" y="5347168"/>
            <a:ext cx="1510832" cy="1510832"/>
          </a:xfrm>
          <a:prstGeom prst="rect">
            <a:avLst/>
          </a:prstGeom>
        </p:spPr>
      </p:pic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B7B5D675-E16D-4B3A-B978-443DC50AC4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046" y="6515741"/>
            <a:ext cx="4618843" cy="365125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</a:rPr>
              <a:t>2020 | Optimized Learning with Virtual Reality | Codey Winslow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DB2EC5-382A-438E-A167-8EAE7EEEEAFE}"/>
              </a:ext>
            </a:extLst>
          </p:cNvPr>
          <p:cNvSpPr txBox="1"/>
          <p:nvPr/>
        </p:nvSpPr>
        <p:spPr>
          <a:xfrm>
            <a:off x="422939" y="557664"/>
            <a:ext cx="80030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Building the UI – Level 2 Procedure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9A14E5-FE71-45B5-A1AC-031DC00AB3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311" y="1521675"/>
            <a:ext cx="3714016" cy="127082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2DACB99-03DA-41BF-B482-95E64FEDB1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0310" y="2815360"/>
            <a:ext cx="4497193" cy="375943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9EF8BBF-F53D-4D25-B3F7-954F174290B6}"/>
              </a:ext>
            </a:extLst>
          </p:cNvPr>
          <p:cNvSpPr txBox="1"/>
          <p:nvPr/>
        </p:nvSpPr>
        <p:spPr>
          <a:xfrm>
            <a:off x="4962828" y="1823693"/>
            <a:ext cx="3690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MainTrigger</a:t>
            </a:r>
            <a:r>
              <a:rPr lang="en-US" dirty="0"/>
              <a:t> is called when task starts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128017-8E50-43F7-92B3-91F2DFA5EFFD}"/>
              </a:ext>
            </a:extLst>
          </p:cNvPr>
          <p:cNvSpPr txBox="1"/>
          <p:nvPr/>
        </p:nvSpPr>
        <p:spPr>
          <a:xfrm>
            <a:off x="5516184" y="4480310"/>
            <a:ext cx="3002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Handler inspects all UI actions</a:t>
            </a:r>
          </a:p>
        </p:txBody>
      </p:sp>
    </p:spTree>
    <p:extLst>
      <p:ext uri="{BB962C8B-B14F-4D97-AF65-F5344CB8AC3E}">
        <p14:creationId xmlns:p14="http://schemas.microsoft.com/office/powerpoint/2010/main" val="8355673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3C47C2-33A2-44B2-BEAB-FEB679075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3324"/>
            <a:ext cx="12192000" cy="6861324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3">
            <a:extLst>
              <a:ext uri="{FF2B5EF4-FFF2-40B4-BE49-F238E27FC236}">
                <a16:creationId xmlns:a16="http://schemas.microsoft.com/office/drawing/2014/main" id="{AD182BA8-54AD-4D9F-8264-B0FA8BB47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246925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6">
            <a:extLst>
              <a:ext uri="{FF2B5EF4-FFF2-40B4-BE49-F238E27FC236}">
                <a16:creationId xmlns:a16="http://schemas.microsoft.com/office/drawing/2014/main" id="{4ED83379-0499-45E1-AB78-6AA230F96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479"/>
            <a:ext cx="9324977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Picture 10" descr="A picture containing shape&#10;&#10;Description automatically generated">
            <a:extLst>
              <a:ext uri="{FF2B5EF4-FFF2-40B4-BE49-F238E27FC236}">
                <a16:creationId xmlns:a16="http://schemas.microsoft.com/office/drawing/2014/main" id="{CF97970A-201B-42F5-8DFF-6AD5250FB3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5626" y="5347168"/>
            <a:ext cx="1510832" cy="1510832"/>
          </a:xfrm>
          <a:prstGeom prst="rect">
            <a:avLst/>
          </a:prstGeom>
        </p:spPr>
      </p:pic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B7B5D675-E16D-4B3A-B978-443DC50AC4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046" y="6515741"/>
            <a:ext cx="4618843" cy="365125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</a:rPr>
              <a:t>2020 | Optimized Learning with Virtual Reality | Codey Winslow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3D62664-2F9F-48CF-8D72-744CC4A15A13}"/>
              </a:ext>
            </a:extLst>
          </p:cNvPr>
          <p:cNvSpPr txBox="1"/>
          <p:nvPr/>
        </p:nvSpPr>
        <p:spPr>
          <a:xfrm>
            <a:off x="422939" y="557664"/>
            <a:ext cx="80030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Building the UI – Level 3 Procedure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F52BF57-FEB5-49F6-8538-DD87587D80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333" y="1513826"/>
            <a:ext cx="2848373" cy="4753638"/>
          </a:xfrm>
          <a:prstGeom prst="rect">
            <a:avLst/>
          </a:prstGeom>
        </p:spPr>
      </p:pic>
      <p:sp>
        <p:nvSpPr>
          <p:cNvPr id="4" name="Right Brace 3">
            <a:extLst>
              <a:ext uri="{FF2B5EF4-FFF2-40B4-BE49-F238E27FC236}">
                <a16:creationId xmlns:a16="http://schemas.microsoft.com/office/drawing/2014/main" id="{E3BA9955-EC7A-4B5B-99FF-9E6010F9DD44}"/>
              </a:ext>
            </a:extLst>
          </p:cNvPr>
          <p:cNvSpPr/>
          <p:nvPr/>
        </p:nvSpPr>
        <p:spPr>
          <a:xfrm>
            <a:off x="3545633" y="1513826"/>
            <a:ext cx="549665" cy="4753638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F1F90A-F120-4B04-B31F-AFC2CDF659DE}"/>
              </a:ext>
            </a:extLst>
          </p:cNvPr>
          <p:cNvSpPr txBox="1"/>
          <p:nvPr/>
        </p:nvSpPr>
        <p:spPr>
          <a:xfrm>
            <a:off x="4261225" y="3705979"/>
            <a:ext cx="1460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hard part</a:t>
            </a:r>
          </a:p>
        </p:txBody>
      </p:sp>
    </p:spTree>
    <p:extLst>
      <p:ext uri="{BB962C8B-B14F-4D97-AF65-F5344CB8AC3E}">
        <p14:creationId xmlns:p14="http://schemas.microsoft.com/office/powerpoint/2010/main" val="21478442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3C47C2-33A2-44B2-BEAB-FEB679075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3324"/>
            <a:ext cx="12192000" cy="6861324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3">
            <a:extLst>
              <a:ext uri="{FF2B5EF4-FFF2-40B4-BE49-F238E27FC236}">
                <a16:creationId xmlns:a16="http://schemas.microsoft.com/office/drawing/2014/main" id="{AD182BA8-54AD-4D9F-8264-B0FA8BB47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246925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6">
            <a:extLst>
              <a:ext uri="{FF2B5EF4-FFF2-40B4-BE49-F238E27FC236}">
                <a16:creationId xmlns:a16="http://schemas.microsoft.com/office/drawing/2014/main" id="{4ED83379-0499-45E1-AB78-6AA230F96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479"/>
            <a:ext cx="9324977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Picture 10" descr="A picture containing shape&#10;&#10;Description automatically generated">
            <a:extLst>
              <a:ext uri="{FF2B5EF4-FFF2-40B4-BE49-F238E27FC236}">
                <a16:creationId xmlns:a16="http://schemas.microsoft.com/office/drawing/2014/main" id="{CF97970A-201B-42F5-8DFF-6AD5250FB3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5626" y="5347168"/>
            <a:ext cx="1510832" cy="1510832"/>
          </a:xfrm>
          <a:prstGeom prst="rect">
            <a:avLst/>
          </a:prstGeom>
        </p:spPr>
      </p:pic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B7B5D675-E16D-4B3A-B978-443DC50AC4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046" y="6515741"/>
            <a:ext cx="4618843" cy="365125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</a:rPr>
              <a:t>2020 | Optimized Learning with Virtual Reality | Codey Winslow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3D62664-2F9F-48CF-8D72-744CC4A15A13}"/>
              </a:ext>
            </a:extLst>
          </p:cNvPr>
          <p:cNvSpPr txBox="1"/>
          <p:nvPr/>
        </p:nvSpPr>
        <p:spPr>
          <a:xfrm>
            <a:off x="422939" y="557664"/>
            <a:ext cx="90593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Building the UI – Procedure Controller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E30FBB5-56C4-45A5-BA4A-9DB32CBA2B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967" y="1991670"/>
            <a:ext cx="5100559" cy="287133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88B7B24-89CD-4DE0-9CDE-746BA09E4B14}"/>
              </a:ext>
            </a:extLst>
          </p:cNvPr>
          <p:cNvSpPr txBox="1"/>
          <p:nvPr/>
        </p:nvSpPr>
        <p:spPr>
          <a:xfrm>
            <a:off x="205967" y="1560421"/>
            <a:ext cx="2897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Run procedure’s update loop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C508C2C-677E-4B29-99EA-B6BB22F64B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1329" y="1991670"/>
            <a:ext cx="4038972" cy="323117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552862A-7BE7-44B5-A738-5679F10AE4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2999" y="5222847"/>
            <a:ext cx="3827302" cy="138840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2842A03-7421-4C54-80BF-8F794C780150}"/>
              </a:ext>
            </a:extLst>
          </p:cNvPr>
          <p:cNvSpPr txBox="1"/>
          <p:nvPr/>
        </p:nvSpPr>
        <p:spPr>
          <a:xfrm>
            <a:off x="5981275" y="1516780"/>
            <a:ext cx="2819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Display result when finished</a:t>
            </a:r>
          </a:p>
        </p:txBody>
      </p:sp>
    </p:spTree>
    <p:extLst>
      <p:ext uri="{BB962C8B-B14F-4D97-AF65-F5344CB8AC3E}">
        <p14:creationId xmlns:p14="http://schemas.microsoft.com/office/powerpoint/2010/main" val="37844819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3C47C2-33A2-44B2-BEAB-FEB679075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3324"/>
            <a:ext cx="12192000" cy="6861324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3">
            <a:extLst>
              <a:ext uri="{FF2B5EF4-FFF2-40B4-BE49-F238E27FC236}">
                <a16:creationId xmlns:a16="http://schemas.microsoft.com/office/drawing/2014/main" id="{AD182BA8-54AD-4D9F-8264-B0FA8BB47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246925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6">
            <a:extLst>
              <a:ext uri="{FF2B5EF4-FFF2-40B4-BE49-F238E27FC236}">
                <a16:creationId xmlns:a16="http://schemas.microsoft.com/office/drawing/2014/main" id="{4ED83379-0499-45E1-AB78-6AA230F96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479"/>
            <a:ext cx="9324977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Picture 10" descr="A picture containing shape&#10;&#10;Description automatically generated">
            <a:extLst>
              <a:ext uri="{FF2B5EF4-FFF2-40B4-BE49-F238E27FC236}">
                <a16:creationId xmlns:a16="http://schemas.microsoft.com/office/drawing/2014/main" id="{CF97970A-201B-42F5-8DFF-6AD5250FB3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5626" y="5347168"/>
            <a:ext cx="1510832" cy="1510832"/>
          </a:xfrm>
          <a:prstGeom prst="rect">
            <a:avLst/>
          </a:prstGeom>
        </p:spPr>
      </p:pic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B7B5D675-E16D-4B3A-B978-443DC50AC4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046" y="6515741"/>
            <a:ext cx="4618843" cy="365125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</a:rPr>
              <a:t>2020 | Optimized Learning with Virtual Reality | Codey Winslow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5770EEB-607D-48B0-B3D7-0F428E426049}"/>
              </a:ext>
            </a:extLst>
          </p:cNvPr>
          <p:cNvSpPr txBox="1"/>
          <p:nvPr/>
        </p:nvSpPr>
        <p:spPr>
          <a:xfrm>
            <a:off x="422939" y="557664"/>
            <a:ext cx="80030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Building the UI – Tutorials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09FE04-5373-4E98-BCD0-70382D5DA7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5583" y="3659072"/>
            <a:ext cx="5458104" cy="264126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EBB4975-E2E2-4701-9AE9-5E28B95778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214" y="1265550"/>
            <a:ext cx="4259277" cy="328244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824D402-BEA3-4CF3-9A80-273196A63766}"/>
              </a:ext>
            </a:extLst>
          </p:cNvPr>
          <p:cNvSpPr txBox="1"/>
          <p:nvPr/>
        </p:nvSpPr>
        <p:spPr>
          <a:xfrm>
            <a:off x="4805583" y="1644631"/>
            <a:ext cx="2523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Hints for what to do next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EDA049A-25BD-4FCA-A97A-8412AA515C5B}"/>
              </a:ext>
            </a:extLst>
          </p:cNvPr>
          <p:cNvSpPr txBox="1"/>
          <p:nvPr/>
        </p:nvSpPr>
        <p:spPr>
          <a:xfrm>
            <a:off x="2248640" y="5733252"/>
            <a:ext cx="25224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Next buttons to move on</a:t>
            </a:r>
          </a:p>
        </p:txBody>
      </p:sp>
    </p:spTree>
    <p:extLst>
      <p:ext uri="{BB962C8B-B14F-4D97-AF65-F5344CB8AC3E}">
        <p14:creationId xmlns:p14="http://schemas.microsoft.com/office/powerpoint/2010/main" val="27316515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</TotalTime>
  <Words>446</Words>
  <Application>Microsoft Office PowerPoint</Application>
  <PresentationFormat>Widescreen</PresentationFormat>
  <Paragraphs>92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 Theme</vt:lpstr>
      <vt:lpstr>Optimized Learning with Virtual Reality Summer 2020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Optimized Learning with Virtual Reality</dc:title>
  <dc:creator>Codey Winslow</dc:creator>
  <cp:lastModifiedBy>Codey Winslow</cp:lastModifiedBy>
  <cp:revision>25</cp:revision>
  <dcterms:created xsi:type="dcterms:W3CDTF">2020-10-25T20:55:37Z</dcterms:created>
  <dcterms:modified xsi:type="dcterms:W3CDTF">2020-10-25T22:42:39Z</dcterms:modified>
</cp:coreProperties>
</file>